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67" r:id="rId5"/>
    <p:sldId id="272" r:id="rId6"/>
    <p:sldId id="278" r:id="rId7"/>
    <p:sldId id="273" r:id="rId8"/>
    <p:sldId id="274" r:id="rId9"/>
    <p:sldId id="261" r:id="rId10"/>
    <p:sldId id="259" r:id="rId11"/>
    <p:sldId id="281" r:id="rId12"/>
    <p:sldId id="280" r:id="rId13"/>
    <p:sldId id="269" r:id="rId14"/>
    <p:sldId id="271" r:id="rId15"/>
    <p:sldId id="264" r:id="rId16"/>
    <p:sldId id="268" r:id="rId17"/>
    <p:sldId id="277" r:id="rId18"/>
    <p:sldId id="27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7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665"/>
    <p:restoredTop sz="64837"/>
  </p:normalViewPr>
  <p:slideViewPr>
    <p:cSldViewPr snapToGrid="0" snapToObjects="1">
      <p:cViewPr>
        <p:scale>
          <a:sx n="78" d="100"/>
          <a:sy n="78" d="100"/>
        </p:scale>
        <p:origin x="2576" y="696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BDB374-2376-1F46-989C-A771E72EEC30}" type="datetimeFigureOut">
              <a:rPr lang="en-US" smtClean="0"/>
              <a:t>8/7/18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05191E-64C0-0942-9773-4E830C837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052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5028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8/6=1.33</a:t>
            </a:r>
          </a:p>
          <a:p>
            <a:r>
              <a:rPr lang="en-US" dirty="0"/>
              <a:t>7/2 =3.5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237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cash-on-cash return of approximately 3X over 5 years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Ref: https://</a:t>
            </a:r>
            <a:r>
              <a:rPr lang="en-US" dirty="0" err="1"/>
              <a:t>www.forbes.com</a:t>
            </a:r>
            <a:r>
              <a:rPr lang="en-US" dirty="0"/>
              <a:t>/sites/</a:t>
            </a:r>
            <a:r>
              <a:rPr lang="en-US" dirty="0" err="1"/>
              <a:t>tanyaprive</a:t>
            </a:r>
            <a:r>
              <a:rPr lang="en-US" dirty="0"/>
              <a:t>/2016/04/28/what-returns-can-</a:t>
            </a:r>
            <a:r>
              <a:rPr lang="en-US" dirty="0" err="1"/>
              <a:t>i</a:t>
            </a:r>
            <a:r>
              <a:rPr lang="en-US" dirty="0"/>
              <a:t>-expect-from-startup-investing/#44efa72f7964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You can use it to estimate the potential IRR and cash-on-cash return of each opportunity, and determine whether you feel you will be appropriately compensated for the risk. You will need: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3-5 years of financial projections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pre-money valuation of the equity round or valuation cap of the convertible note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expected sales multiple at exit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total amount the company is raising in this round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0653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F1 score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05191E-64C0-0942-9773-4E830C837C9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298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F9444-4490-1741-AEC8-DBFC309798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443B50-A491-4A4D-98A0-13EB9D612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4A6CFD-4727-DA4B-813C-B13F0A7AF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34FBEC-B84E-6C46-88B2-737BE3661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2FA7A-28F8-2B42-A9BA-78619991FC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00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B336F-E933-B345-AB13-659D5FA182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3E612-A136-D64E-B382-76FCCA6FF4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71E7C-F68D-AD4A-91F3-30AC58284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C6075-1BF4-9941-A1A7-1123843CA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106F63-F9FE-3A4B-9CCD-2BE23E07D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0919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6F4C287-139D-F34D-BC16-188144C7BB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D612F-1B51-D248-85D7-AD827EE4EF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4C0791-D374-0844-BD56-DDCB291623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D891FE-2EF3-F842-B008-7523DCC865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C22F4-D25A-3E49-8246-10710ED67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35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65449-5082-094F-932F-562DA6D8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1C637B-2A6C-DF4C-A5EE-A99C742404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8971FA-8ECD-F34B-A202-C0E224ACFA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DF371A-DF66-EF4E-A67B-BE444C214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E24D7-115B-AA45-A5C5-2AEB8E5BE4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98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A3553-1987-E34F-978D-734D4082ED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4B39C6-D989-D242-9756-EF33BD9F7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45A462-57DA-DA4D-BA3B-0E94F8E492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C192DB-783B-C54A-BCB7-66173244EF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F2E5F-8B7B-E844-8112-145681BDF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24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48B3F-8640-6640-A7D9-7942A766C4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CBE35A-5BB4-354A-B926-7E51D96E17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BB4DC-889A-2D4C-B05B-830CBDACA2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A494CA-8DD6-164C-B1B7-4EE82C772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117CA1-10BB-AB4F-B591-CBB05CC09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A41033-783A-7D45-AA06-D180D0DBE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1192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C720F-C531-D744-84D7-40FEADC8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E89D6A-FB3F-2D49-ADDD-F3159E1498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366BA0-1F61-2D40-9891-EB01EEB8DA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A3EF3D8-688F-AA48-B40B-7DAEE67B2D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A53F758-72D5-FE46-83B9-484EB2B08B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90F2FF4-00B6-8F4B-B2B0-50D3ABB4B8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F9E7D1-2ABE-A442-B088-C936440107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B5DA44-A08F-5E4B-9370-63879540CC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793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9633A-355B-FD48-9B42-EECF62A3F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48783F-76AA-8244-9268-FF0A54135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A9F1F-0443-CC4E-8930-5F2B2BA9F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4F40C55-E9A7-6545-963F-48B2A946F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968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88D1C6-294D-5C4D-B43F-37D8205BA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AC2693B-6B15-ED45-8FAD-7D5683A8A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FB254C4-DC83-A440-BD28-75F516C1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826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C1F29-A4EC-6A46-9CCC-E5A3FC7ADA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447FD7-B189-8B46-8B16-A72642890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841C61-1AF8-0A4E-83BC-4AF4BCB96D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D820E9-A7AC-7440-A797-A196E0A5C5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27557-7DB4-0341-8609-79FC452C6F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98FC41-7034-8C43-9EFD-298FB0F746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3627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D877F-BD35-0E4E-9F36-FE2C424CB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24F671F-2B5F-9F4F-BF51-DEF54946DC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F180D-19A2-484D-944B-46BA630D49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399A93-FC30-4F45-B2A0-7939440D2F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994759-DA8B-824A-B07C-006EE9B4C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97077A-CA0E-9E44-8BBD-78817306D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9877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57FA035-BA1E-B84B-B95C-E2C7811FE9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57661-5CED-6840-BC90-7588700200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5DCD5A-FC75-FD42-82F9-9A24ACE34BE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672131-ECD2-2C47-8AC0-D795CC05CBA3}" type="datetimeFigureOut">
              <a:rPr lang="en-US" smtClean="0"/>
              <a:t>7/31/18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8D55B7-D939-4D47-BD1C-1428DC87E2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D6BA00-46F1-A549-A630-30A54668DA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5E4F08-6DC9-FF45-9EF2-3614329A90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7233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0C775-0E3E-7D4E-B77B-08B2DBBC34A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8910"/>
            <a:ext cx="9144000" cy="2387600"/>
          </a:xfrm>
        </p:spPr>
        <p:txBody>
          <a:bodyPr/>
          <a:lstStyle/>
          <a:p>
            <a:r>
              <a:rPr lang="en-US" dirty="0"/>
              <a:t>Classification of start-ups using supervised Learning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F8A28B-AC61-FA40-9B44-9818087D7B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68082"/>
            <a:ext cx="9144000" cy="1655762"/>
          </a:xfrm>
        </p:spPr>
        <p:txBody>
          <a:bodyPr/>
          <a:lstStyle/>
          <a:p>
            <a:r>
              <a:rPr lang="en-US" dirty="0"/>
              <a:t>Carolina Gonzalez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6341B26-7859-7848-87ED-945210ADAA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4283" y="3380873"/>
            <a:ext cx="2341814" cy="3242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9826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635714A-BC7F-8F49-973A-4379F7A8D5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056841"/>
              </p:ext>
            </p:extLst>
          </p:nvPr>
        </p:nvGraphicFramePr>
        <p:xfrm>
          <a:off x="761606" y="2207193"/>
          <a:ext cx="4697092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299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159329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137464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A28B33D-5781-A34F-A2FF-5F1D0E5DB6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8982382"/>
              </p:ext>
            </p:extLst>
          </p:nvPr>
        </p:nvGraphicFramePr>
        <p:xfrm>
          <a:off x="6096000" y="2207193"/>
          <a:ext cx="457200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5347">
                  <a:extLst>
                    <a:ext uri="{9D8B030D-6E8A-4147-A177-3AD203B41FA5}">
                      <a16:colId xmlns:a16="http://schemas.microsoft.com/office/drawing/2014/main" val="3059447474"/>
                    </a:ext>
                  </a:extLst>
                </a:gridCol>
                <a:gridCol w="1037196">
                  <a:extLst>
                    <a:ext uri="{9D8B030D-6E8A-4147-A177-3AD203B41FA5}">
                      <a16:colId xmlns:a16="http://schemas.microsoft.com/office/drawing/2014/main" val="1919213338"/>
                    </a:ext>
                  </a:extLst>
                </a:gridCol>
                <a:gridCol w="1099458">
                  <a:extLst>
                    <a:ext uri="{9D8B030D-6E8A-4147-A177-3AD203B41FA5}">
                      <a16:colId xmlns:a16="http://schemas.microsoft.com/office/drawing/2014/main" val="11810546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Model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086610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Log Regression Normalized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325897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Random Forest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36927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Gradient Boosting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7189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Support Vector Machine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1113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Naïve Bayes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5792545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0FE0BDC-5F08-D248-B6CE-DE8B767651FA}"/>
              </a:ext>
            </a:extLst>
          </p:cNvPr>
          <p:cNvSpPr txBox="1"/>
          <p:nvPr/>
        </p:nvSpPr>
        <p:spPr>
          <a:xfrm>
            <a:off x="2120138" y="1666876"/>
            <a:ext cx="19800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Acquisition Models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567E455-65D4-6544-A7FC-6710A88D1F5E}"/>
              </a:ext>
            </a:extLst>
          </p:cNvPr>
          <p:cNvSpPr txBox="1"/>
          <p:nvPr/>
        </p:nvSpPr>
        <p:spPr>
          <a:xfrm>
            <a:off x="7828424" y="1724133"/>
            <a:ext cx="12650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IPO Models</a:t>
            </a:r>
          </a:p>
        </p:txBody>
      </p:sp>
    </p:spTree>
    <p:extLst>
      <p:ext uri="{BB962C8B-B14F-4D97-AF65-F5344CB8AC3E}">
        <p14:creationId xmlns:p14="http://schemas.microsoft.com/office/powerpoint/2010/main" val="26706834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IPO: investing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11653909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000260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0.34</a:t>
            </a:r>
          </a:p>
        </p:txBody>
      </p:sp>
    </p:spTree>
    <p:extLst>
      <p:ext uri="{BB962C8B-B14F-4D97-AF65-F5344CB8AC3E}">
        <p14:creationId xmlns:p14="http://schemas.microsoft.com/office/powerpoint/2010/main" val="2912382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AC: investing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67347636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/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0.46</a:t>
            </a:r>
          </a:p>
        </p:txBody>
      </p:sp>
    </p:spTree>
    <p:extLst>
      <p:ext uri="{BB962C8B-B14F-4D97-AF65-F5344CB8AC3E}">
        <p14:creationId xmlns:p14="http://schemas.microsoft.com/office/powerpoint/2010/main" val="68586880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AC: filtering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52546073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1168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023011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0.17</a:t>
            </a:r>
          </a:p>
        </p:txBody>
      </p:sp>
    </p:spTree>
    <p:extLst>
      <p:ext uri="{BB962C8B-B14F-4D97-AF65-F5344CB8AC3E}">
        <p14:creationId xmlns:p14="http://schemas.microsoft.com/office/powerpoint/2010/main" val="23275326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Metrics IPO: filtering use case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13" name="Content Placeholder 12">
            <a:extLst>
              <a:ext uri="{FF2B5EF4-FFF2-40B4-BE49-F238E27FC236}">
                <a16:creationId xmlns:a16="http://schemas.microsoft.com/office/drawing/2014/main" id="{5877AE7B-5CE0-1845-9868-FB6532E7D95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61181810"/>
              </p:ext>
            </p:extLst>
          </p:nvPr>
        </p:nvGraphicFramePr>
        <p:xfrm>
          <a:off x="3661611" y="3735459"/>
          <a:ext cx="4868778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2926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622926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Categories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1483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CED2625-261A-9245-AD4C-8CC9F6F5C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620323"/>
              </p:ext>
            </p:extLst>
          </p:nvPr>
        </p:nvGraphicFramePr>
        <p:xfrm>
          <a:off x="2032000" y="1898677"/>
          <a:ext cx="8128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600">
                  <a:extLst>
                    <a:ext uri="{9D8B030D-6E8A-4147-A177-3AD203B41FA5}">
                      <a16:colId xmlns:a16="http://schemas.microsoft.com/office/drawing/2014/main" val="102929024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83466126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99853899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3414919338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51250724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Metrics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F1-score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Support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5627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46357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58308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Avg./Total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7645671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64992D0-C1F6-4B4E-9838-9FC0BE005E4D}"/>
              </a:ext>
            </a:extLst>
          </p:cNvPr>
          <p:cNvSpPr txBox="1"/>
          <p:nvPr/>
        </p:nvSpPr>
        <p:spPr>
          <a:xfrm>
            <a:off x="5247755" y="5493778"/>
            <a:ext cx="16964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Threshold= 0.06</a:t>
            </a:r>
          </a:p>
        </p:txBody>
      </p:sp>
    </p:spTree>
    <p:extLst>
      <p:ext uri="{BB962C8B-B14F-4D97-AF65-F5344CB8AC3E}">
        <p14:creationId xmlns:p14="http://schemas.microsoft.com/office/powerpoint/2010/main" val="20410079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D6690C7-5743-AE49-AC4B-F1D32E66A1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6194" y="433137"/>
            <a:ext cx="8060874" cy="64248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33648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970484F-5F7A-674E-997F-E85E867FE5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3515" y="504366"/>
            <a:ext cx="7775268" cy="619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0332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43CD88-02E1-8B4C-9962-81101B9A0C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5345"/>
            <a:ext cx="10515600" cy="1325563"/>
          </a:xfrm>
        </p:spPr>
        <p:txBody>
          <a:bodyPr/>
          <a:lstStyle/>
          <a:p>
            <a:r>
              <a:rPr lang="en-US" dirty="0"/>
              <a:t> Parameters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5421EA6-D7DE-F94C-BEF6-33398B916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767AC21-EB71-984D-AF7E-F1CE34E8E9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1846" y="604156"/>
            <a:ext cx="7846306" cy="6253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68930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C83BE7-18AE-0143-BC4E-222CCA1DB8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invest without further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4337C7-5BC6-FE4D-B276-CDE1727985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Maximize precision.</a:t>
            </a:r>
          </a:p>
        </p:txBody>
      </p:sp>
    </p:spTree>
    <p:extLst>
      <p:ext uri="{BB962C8B-B14F-4D97-AF65-F5344CB8AC3E}">
        <p14:creationId xmlns:p14="http://schemas.microsoft.com/office/powerpoint/2010/main" val="2583702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04900-BA66-4E46-8291-914874860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Case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257CE-03B3-3340-8270-B6C2AD268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model evaluates the classification of start-ups between: </a:t>
            </a:r>
          </a:p>
          <a:p>
            <a:pPr lvl="1"/>
            <a:r>
              <a:rPr lang="en-US" dirty="0"/>
              <a:t>Acquired	</a:t>
            </a:r>
          </a:p>
          <a:p>
            <a:pPr lvl="1"/>
            <a:r>
              <a:rPr lang="en-US" dirty="0"/>
              <a:t>IPO</a:t>
            </a:r>
          </a:p>
          <a:p>
            <a:pPr lvl="1"/>
            <a:r>
              <a:rPr lang="en-US" dirty="0"/>
              <a:t>Other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 This model could help:</a:t>
            </a:r>
          </a:p>
          <a:p>
            <a:pPr lvl="1"/>
            <a:r>
              <a:rPr lang="en-US" dirty="0"/>
              <a:t>Investors: prioritize start-ups for funding evaluation </a:t>
            </a:r>
          </a:p>
          <a:p>
            <a:pPr lvl="1"/>
            <a:r>
              <a:rPr lang="en-US" dirty="0"/>
              <a:t>Start-up employees: evaluate the likelihood of shares maturing </a:t>
            </a:r>
          </a:p>
          <a:p>
            <a:pPr lvl="1"/>
            <a:r>
              <a:rPr lang="en-US" dirty="0"/>
              <a:t>Entrepreneurs: review of potential exit strategies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2094C33-5E90-7A40-AA29-038484C391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8662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83CEB4-1FD4-0542-A81D-7520159B17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D9D8D-114C-414B-B0DD-152C65B6AB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76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Published CPI by US Bureau of Labor Statistics</a:t>
            </a:r>
          </a:p>
          <a:p>
            <a:r>
              <a:rPr lang="en-US" dirty="0"/>
              <a:t>Data collected by </a:t>
            </a:r>
            <a:r>
              <a:rPr lang="en-US" dirty="0" err="1"/>
              <a:t>Crunchbase</a:t>
            </a:r>
            <a:r>
              <a:rPr lang="en-US" dirty="0"/>
              <a:t> </a:t>
            </a:r>
          </a:p>
          <a:p>
            <a:r>
              <a:rPr lang="en-US" dirty="0"/>
              <a:t>Data up to 2013 for start-ups in the US</a:t>
            </a:r>
          </a:p>
          <a:p>
            <a:r>
              <a:rPr lang="en-US" dirty="0"/>
              <a:t>Considered companies 5+ years old</a:t>
            </a:r>
          </a:p>
          <a:p>
            <a:r>
              <a:rPr lang="en-US" dirty="0"/>
              <a:t>Acquired 12.3%, IPO 2.4%</a:t>
            </a:r>
          </a:p>
          <a:p>
            <a:r>
              <a:rPr lang="en-US" dirty="0"/>
              <a:t>Features considered:</a:t>
            </a:r>
          </a:p>
          <a:p>
            <a:pPr lvl="1"/>
            <a:r>
              <a:rPr lang="en-US" dirty="0"/>
              <a:t>Average annual inflation the year the company was founded</a:t>
            </a:r>
          </a:p>
          <a:p>
            <a:pPr lvl="1"/>
            <a:r>
              <a:rPr lang="en-US" dirty="0"/>
              <a:t>Month founded</a:t>
            </a:r>
          </a:p>
          <a:p>
            <a:pPr lvl="1"/>
            <a:r>
              <a:rPr lang="en-US" dirty="0"/>
              <a:t>Company category</a:t>
            </a:r>
          </a:p>
          <a:p>
            <a:pPr lvl="1"/>
            <a:r>
              <a:rPr lang="en-US" dirty="0"/>
              <a:t>State founded</a:t>
            </a:r>
          </a:p>
          <a:p>
            <a:pPr lvl="1"/>
            <a:r>
              <a:rPr lang="en-US" dirty="0"/>
              <a:t>Inflation adjusted raised amounts </a:t>
            </a:r>
            <a:r>
              <a:rPr lang="en-US"/>
              <a:t>from crowdfunding </a:t>
            </a:r>
            <a:r>
              <a:rPr lang="en-US" dirty="0"/>
              <a:t>and angel investors</a:t>
            </a:r>
          </a:p>
          <a:p>
            <a:pPr lvl="1"/>
            <a:r>
              <a:rPr lang="en-US" dirty="0"/>
              <a:t>Time (days) in operation at the time first founding was raised</a:t>
            </a:r>
          </a:p>
          <a:p>
            <a:pPr lvl="1"/>
            <a:endParaRPr lang="en-US" dirty="0"/>
          </a:p>
          <a:p>
            <a:endParaRPr lang="en-US" dirty="0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6A4DD786-189F-6643-A8D4-F0B84A9175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39646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9CFAF5-805B-354B-B83D-1FC104A42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3BF057B-203C-7B4B-A2CD-E6A95874EB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F2D005A1-A9BF-A842-ACCB-5441750341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96000" y="1480870"/>
            <a:ext cx="4713514" cy="49256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A2862E4-47BF-404A-A8D4-7C4A4D7D24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016" y="1480870"/>
            <a:ext cx="4925698" cy="4925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1130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4DA7B-18C8-0147-9FF4-96456B0576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model selected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CE34BE-83F9-EE40-9476-076A34B31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5017"/>
            <a:ext cx="5121729" cy="4351338"/>
          </a:xfrm>
        </p:spPr>
        <p:txBody>
          <a:bodyPr/>
          <a:lstStyle/>
          <a:p>
            <a:r>
              <a:rPr lang="en-US" dirty="0"/>
              <a:t>Logistic regression</a:t>
            </a:r>
          </a:p>
          <a:p>
            <a:pPr lvl="1"/>
            <a:r>
              <a:rPr lang="en-US" dirty="0"/>
              <a:t>High AUC</a:t>
            </a:r>
          </a:p>
          <a:p>
            <a:pPr lvl="1"/>
            <a:r>
              <a:rPr lang="en-US" dirty="0"/>
              <a:t>Interpretable</a:t>
            </a:r>
          </a:p>
          <a:p>
            <a:pPr lvl="1"/>
            <a:r>
              <a:rPr lang="en-US" dirty="0"/>
              <a:t>Scalable</a:t>
            </a:r>
          </a:p>
          <a:p>
            <a:pPr lvl="1"/>
            <a:r>
              <a:rPr lang="en-US" dirty="0"/>
              <a:t>Not overfitted</a:t>
            </a:r>
          </a:p>
          <a:p>
            <a:r>
              <a:rPr lang="en-US" dirty="0"/>
              <a:t>Lasso regularization, C = 0.1</a:t>
            </a:r>
          </a:p>
          <a:p>
            <a:r>
              <a:rPr lang="en-US" dirty="0"/>
              <a:t>Threshold selected to maximize Precision</a:t>
            </a:r>
          </a:p>
          <a:p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D497E8F-396B-8640-88E1-A29EF078F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AE7EE2D-2B6D-894A-8D04-337F6CC53C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3867329"/>
              </p:ext>
            </p:extLst>
          </p:nvPr>
        </p:nvGraphicFramePr>
        <p:xfrm>
          <a:off x="6450145" y="975994"/>
          <a:ext cx="4413438" cy="19267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94231">
                  <a:extLst>
                    <a:ext uri="{9D8B030D-6E8A-4147-A177-3AD203B41FA5}">
                      <a16:colId xmlns:a16="http://schemas.microsoft.com/office/drawing/2014/main" val="3536978281"/>
                    </a:ext>
                  </a:extLst>
                </a:gridCol>
                <a:gridCol w="1219115">
                  <a:extLst>
                    <a:ext uri="{9D8B030D-6E8A-4147-A177-3AD203B41FA5}">
                      <a16:colId xmlns:a16="http://schemas.microsoft.com/office/drawing/2014/main" val="3870376549"/>
                    </a:ext>
                  </a:extLst>
                </a:gridCol>
                <a:gridCol w="1600092">
                  <a:extLst>
                    <a:ext uri="{9D8B030D-6E8A-4147-A177-3AD203B41FA5}">
                      <a16:colId xmlns:a16="http://schemas.microsoft.com/office/drawing/2014/main" val="1266927886"/>
                    </a:ext>
                  </a:extLst>
                </a:gridCol>
              </a:tblGrid>
              <a:tr h="44339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IPO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6245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Auc_test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04950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Auc_train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48041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Threshold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18269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Precision, avg.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0.96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93835"/>
                  </a:ext>
                </a:extLst>
              </a:tr>
            </a:tbl>
          </a:graphicData>
        </a:graphic>
      </p:graphicFrame>
      <p:graphicFrame>
        <p:nvGraphicFramePr>
          <p:cNvPr id="9" name="Content Placeholder 12">
            <a:extLst>
              <a:ext uri="{FF2B5EF4-FFF2-40B4-BE49-F238E27FC236}">
                <a16:creationId xmlns:a16="http://schemas.microsoft.com/office/drawing/2014/main" id="{523D2A0F-D80B-9744-838E-5DB58A8E1B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07249183"/>
              </p:ext>
            </p:extLst>
          </p:nvPr>
        </p:nvGraphicFramePr>
        <p:xfrm>
          <a:off x="6393959" y="3294629"/>
          <a:ext cx="4186955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2998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5830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95652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580068">
                <a:tc>
                  <a:txBody>
                    <a:bodyPr/>
                    <a:lstStyle/>
                    <a:p>
                      <a:r>
                        <a:rPr lang="en-US" dirty="0"/>
                        <a:t>Acquired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1392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36071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  <p:graphicFrame>
        <p:nvGraphicFramePr>
          <p:cNvPr id="10" name="Content Placeholder 12">
            <a:extLst>
              <a:ext uri="{FF2B5EF4-FFF2-40B4-BE49-F238E27FC236}">
                <a16:creationId xmlns:a16="http://schemas.microsoft.com/office/drawing/2014/main" id="{1461561F-5025-2C4D-8869-428CC4CDE6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25718193"/>
              </p:ext>
            </p:extLst>
          </p:nvPr>
        </p:nvGraphicFramePr>
        <p:xfrm>
          <a:off x="6393959" y="5034301"/>
          <a:ext cx="4186955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5819">
                  <a:extLst>
                    <a:ext uri="{9D8B030D-6E8A-4147-A177-3AD203B41FA5}">
                      <a16:colId xmlns:a16="http://schemas.microsoft.com/office/drawing/2014/main" val="3558245633"/>
                    </a:ext>
                  </a:extLst>
                </a:gridCol>
                <a:gridCol w="1245865">
                  <a:extLst>
                    <a:ext uri="{9D8B030D-6E8A-4147-A177-3AD203B41FA5}">
                      <a16:colId xmlns:a16="http://schemas.microsoft.com/office/drawing/2014/main" val="3207663975"/>
                    </a:ext>
                  </a:extLst>
                </a:gridCol>
                <a:gridCol w="1355271">
                  <a:extLst>
                    <a:ext uri="{9D8B030D-6E8A-4147-A177-3AD203B41FA5}">
                      <a16:colId xmlns:a16="http://schemas.microsoft.com/office/drawing/2014/main" val="344850318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IPO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Classified Negative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Classified Positive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12757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negatives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68754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True positives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61742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16887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5C356A9-2153-8C4D-B9DF-9A97B7CC60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555170"/>
            <a:ext cx="6096000" cy="618852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5B2281-352D-CB44-B312-0776DEC17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408214"/>
            <a:ext cx="6096000" cy="6449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799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F938D-5B8D-5146-944F-8BFC6C56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4720BB-1681-9342-A03D-A810FEFE50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logistic model better than the baseline was developed to classify start-ups 5+ years old into:</a:t>
            </a:r>
          </a:p>
          <a:p>
            <a:pPr lvl="1"/>
            <a:r>
              <a:rPr lang="en-US" dirty="0"/>
              <a:t>Acquired</a:t>
            </a:r>
          </a:p>
          <a:p>
            <a:pPr lvl="1"/>
            <a:r>
              <a:rPr lang="en-US" dirty="0"/>
              <a:t>IPO</a:t>
            </a:r>
          </a:p>
          <a:p>
            <a:r>
              <a:rPr lang="en-US" dirty="0"/>
              <a:t>Insights for main contributing variables were extracted.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Include more data from recent years</a:t>
            </a:r>
          </a:p>
          <a:p>
            <a:pPr lvl="1"/>
            <a:r>
              <a:rPr lang="en-US" dirty="0"/>
              <a:t>Look at the effect of crowdfunding on the evolution of companies.</a:t>
            </a:r>
          </a:p>
          <a:p>
            <a:pPr lvl="1"/>
            <a:r>
              <a:rPr lang="en-US" dirty="0"/>
              <a:t>More data for IPO companies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55D155-3F2E-2E46-B76B-A47A159E03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0351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1E568-410B-0141-B3F9-A6418250CE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871" y="2749097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5757"/>
                </a:solidFill>
              </a:rPr>
              <a:t>Questions ?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C05F39C-1D47-1E4C-93C6-D3DAE4A86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913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C580B-7CBF-584E-95F6-D7B4AF870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Threshold evaluation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A00B34A-C3A1-DC48-A923-76F4106148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83252" y="4353581"/>
            <a:ext cx="1808747" cy="250441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0DEDE733-DF75-D64C-AE4F-406B940A97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53123"/>
            <a:ext cx="4592053" cy="474795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C240936-0870-D94C-91AD-6145310936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553123"/>
            <a:ext cx="4592053" cy="474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72467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11341</TotalTime>
  <Words>587</Words>
  <Application>Microsoft Macintosh PowerPoint</Application>
  <PresentationFormat>Widescreen</PresentationFormat>
  <Paragraphs>259</Paragraphs>
  <Slides>18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Classification of start-ups using supervised Learning </vt:lpstr>
      <vt:lpstr>Business Case</vt:lpstr>
      <vt:lpstr>The Data</vt:lpstr>
      <vt:lpstr>Model Selection</vt:lpstr>
      <vt:lpstr>The model selected</vt:lpstr>
      <vt:lpstr>PowerPoint Presentation</vt:lpstr>
      <vt:lpstr>Conclusion</vt:lpstr>
      <vt:lpstr>Questions ?</vt:lpstr>
      <vt:lpstr>Threshold evaluation</vt:lpstr>
      <vt:lpstr>Model Selection</vt:lpstr>
      <vt:lpstr>Metrics IPO: investing use case</vt:lpstr>
      <vt:lpstr>Metrics AC: investing use case</vt:lpstr>
      <vt:lpstr>Metrics AC: filtering use case</vt:lpstr>
      <vt:lpstr>Metrics IPO: filtering use case</vt:lpstr>
      <vt:lpstr> Parameters</vt:lpstr>
      <vt:lpstr> Parameters</vt:lpstr>
      <vt:lpstr> Parameters</vt:lpstr>
      <vt:lpstr>Use case: invest without further review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Classification of start-ups using Supervised Learning </dc:title>
  <dc:creator>Carolina Gonzalez</dc:creator>
  <cp:lastModifiedBy>Carolina Gonzalez</cp:lastModifiedBy>
  <cp:revision>45</cp:revision>
  <dcterms:created xsi:type="dcterms:W3CDTF">2018-07-31T21:58:43Z</dcterms:created>
  <dcterms:modified xsi:type="dcterms:W3CDTF">2018-08-08T19:00:01Z</dcterms:modified>
</cp:coreProperties>
</file>

<file path=docProps/thumbnail.jpeg>
</file>